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3" r:id="rId2"/>
    <p:sldId id="298" r:id="rId3"/>
    <p:sldId id="295" r:id="rId4"/>
    <p:sldId id="289" r:id="rId5"/>
    <p:sldId id="288" r:id="rId6"/>
    <p:sldId id="290" r:id="rId7"/>
    <p:sldId id="296" r:id="rId8"/>
    <p:sldId id="294" r:id="rId9"/>
    <p:sldId id="287" r:id="rId10"/>
    <p:sldId id="297" r:id="rId11"/>
    <p:sldId id="292" r:id="rId12"/>
    <p:sldId id="291" r:id="rId13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20" autoAdjust="0"/>
  </p:normalViewPr>
  <p:slideViewPr>
    <p:cSldViewPr>
      <p:cViewPr>
        <p:scale>
          <a:sx n="99" d="100"/>
          <a:sy n="99" d="100"/>
        </p:scale>
        <p:origin x="-318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FFF18-FCB8-4E6C-A471-2731FF9FA92B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3EC09-C7C4-4181-AA9E-2A6B09C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86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79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11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000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676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879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9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9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70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223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3EC09-C7C4-4181-AA9E-2A6B09CBAAB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0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20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3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4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3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0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248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2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4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55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75C8C-6B43-4B40-A6BB-A1EE66B31B8F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DE636-89B2-4827-B440-4EB1C23D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69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15616" y="1600201"/>
            <a:ext cx="7571184" cy="4133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Guide to performing this technique effectively</a:t>
            </a:r>
          </a:p>
          <a:p>
            <a:pPr marL="0" indent="0">
              <a:buNone/>
            </a:pPr>
            <a:r>
              <a:rPr lang="en-GB" dirty="0" smtClean="0"/>
              <a:t>You will need:</a:t>
            </a:r>
          </a:p>
          <a:p>
            <a:r>
              <a:rPr lang="en-GB" dirty="0" smtClean="0"/>
              <a:t>A mirror large enough to completely conceal the affected limb without defects/ distortions</a:t>
            </a:r>
          </a:p>
          <a:p>
            <a:pPr lvl="1"/>
            <a:r>
              <a:rPr lang="en-GB" dirty="0"/>
              <a:t>A mirrored wardrobe door might be suitable in the home or a large free standing </a:t>
            </a:r>
            <a:r>
              <a:rPr lang="en-GB" dirty="0" smtClean="0"/>
              <a:t>mirror</a:t>
            </a:r>
          </a:p>
          <a:p>
            <a:r>
              <a:rPr lang="en-GB" dirty="0"/>
              <a:t> A</a:t>
            </a:r>
            <a:r>
              <a:rPr lang="en-GB" dirty="0" smtClean="0"/>
              <a:t> quiet space</a:t>
            </a:r>
          </a:p>
          <a:p>
            <a:r>
              <a:rPr lang="en-GB" dirty="0"/>
              <a:t> A</a:t>
            </a:r>
            <a:r>
              <a:rPr lang="en-GB" dirty="0" smtClean="0"/>
              <a:t> starting position with patient well supported and comfortable</a:t>
            </a:r>
          </a:p>
        </p:txBody>
      </p:sp>
    </p:spTree>
    <p:extLst>
      <p:ext uri="{BB962C8B-B14F-4D97-AF65-F5344CB8AC3E}">
        <p14:creationId xmlns:p14="http://schemas.microsoft.com/office/powerpoint/2010/main" val="1606723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4864"/>
            <a:ext cx="39107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817" y="1590672"/>
            <a:ext cx="3970784" cy="542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Progression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541460"/>
            <a:ext cx="4104456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04048" y="2492896"/>
            <a:ext cx="3690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/>
              <a:t>Gradually </a:t>
            </a:r>
            <a:r>
              <a:rPr lang="en-GB" altLang="en-US" sz="2800" dirty="0" smtClean="0"/>
              <a:t>reduce </a:t>
            </a:r>
            <a:r>
              <a:rPr lang="en-GB" altLang="en-US" sz="2800" dirty="0"/>
              <a:t>mirror use as pain </a:t>
            </a:r>
            <a:r>
              <a:rPr lang="en-GB" altLang="en-US" sz="2800" dirty="0" smtClean="0"/>
              <a:t>decreased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3436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Mirror </a:t>
            </a:r>
            <a:r>
              <a:rPr lang="en-GB" dirty="0"/>
              <a:t>V</a:t>
            </a:r>
            <a:r>
              <a:rPr lang="en-GB" dirty="0" smtClean="0"/>
              <a:t>isual </a:t>
            </a:r>
            <a:r>
              <a:rPr lang="en-GB" dirty="0"/>
              <a:t>F</a:t>
            </a:r>
            <a:r>
              <a:rPr lang="en-GB" dirty="0" smtClean="0"/>
              <a:t>eedback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750" y="1417638"/>
            <a:ext cx="2863106" cy="639762"/>
          </a:xfrm>
        </p:spPr>
        <p:txBody>
          <a:bodyPr>
            <a:normAutofit/>
          </a:bodyPr>
          <a:lstStyle/>
          <a:p>
            <a:r>
              <a:rPr lang="en-GB" sz="2800" b="0" dirty="0" smtClean="0"/>
              <a:t>Progression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5" name="Picture 3" descr="C:\Users\SGillespie\AppData\Local\Microsoft\Windows\Temporary Internet Files\Content.Outlook\N8730I6J\13335193_1229545837056221_84947269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779912" y="1476375"/>
            <a:ext cx="4833863" cy="639762"/>
          </a:xfrm>
        </p:spPr>
        <p:txBody>
          <a:bodyPr>
            <a:noAutofit/>
          </a:bodyPr>
          <a:lstStyle/>
          <a:p>
            <a:r>
              <a:rPr lang="en-GB" sz="2800" b="0" dirty="0" smtClean="0"/>
              <a:t>      Tactile </a:t>
            </a:r>
            <a:r>
              <a:rPr lang="en-GB" sz="2800" b="0" dirty="0"/>
              <a:t>training can be added</a:t>
            </a:r>
          </a:p>
        </p:txBody>
      </p:sp>
      <p:pic>
        <p:nvPicPr>
          <p:cNvPr id="6" name="Picture 2" descr="C:\Users\SGillespie\AppData\Local\Microsoft\Windows\Temporary Internet Files\Content.Outlook\N8730I6J\13384700_1229545833722888_1564064409_n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94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 V F Tips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b="1" dirty="0" smtClean="0"/>
              <a:t>Do</a:t>
            </a:r>
          </a:p>
          <a:p>
            <a:pPr lvl="0"/>
            <a:r>
              <a:rPr lang="en-US" dirty="0" smtClean="0"/>
              <a:t>Stop </a:t>
            </a:r>
            <a:r>
              <a:rPr lang="en-US" dirty="0"/>
              <a:t>&amp; look at the image without moving either limb </a:t>
            </a:r>
            <a:r>
              <a:rPr lang="en-US" dirty="0" smtClean="0"/>
              <a:t>if pain or stiffness develops</a:t>
            </a:r>
          </a:p>
          <a:p>
            <a:pPr lvl="0"/>
            <a:r>
              <a:rPr lang="en-US" dirty="0" smtClean="0"/>
              <a:t>Recommence when able</a:t>
            </a:r>
          </a:p>
          <a:p>
            <a:pPr lvl="0"/>
            <a:r>
              <a:rPr lang="en-US" dirty="0" smtClean="0"/>
              <a:t>Start with more proximal joints if distal too painful 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Don’t</a:t>
            </a:r>
          </a:p>
          <a:p>
            <a:r>
              <a:rPr lang="en-GB" dirty="0" smtClean="0"/>
              <a:t>Sit back from mirror so that you can see both arms</a:t>
            </a:r>
          </a:p>
          <a:p>
            <a:r>
              <a:rPr lang="en-GB" dirty="0" smtClean="0"/>
              <a:t>Perform incongruent movements</a:t>
            </a:r>
          </a:p>
          <a:p>
            <a:r>
              <a:rPr lang="en-GB" dirty="0"/>
              <a:t>C</a:t>
            </a:r>
            <a:r>
              <a:rPr lang="en-GB" dirty="0" smtClean="0"/>
              <a:t>ontinue if symptoms worsen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8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1225"/>
            <a:ext cx="3589115" cy="303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943" y="1616931"/>
            <a:ext cx="3312368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 Before starting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5311" y="1616931"/>
            <a:ext cx="4612653" cy="4548373"/>
          </a:xfrm>
        </p:spPr>
        <p:txBody>
          <a:bodyPr>
            <a:noAutofit/>
          </a:bodyPr>
          <a:lstStyle/>
          <a:p>
            <a:r>
              <a:rPr lang="en-US" dirty="0"/>
              <a:t>R</a:t>
            </a:r>
            <a:r>
              <a:rPr lang="en-US" dirty="0" smtClean="0"/>
              <a:t>ecord size of painful area, pain score, feelings of stiffness/ ownership, colour and temperature of limb</a:t>
            </a:r>
          </a:p>
          <a:p>
            <a:r>
              <a:rPr lang="en-US" dirty="0" smtClean="0"/>
              <a:t>Warn patient that this may feel strange and they can stop any time if they don’t like the feeling </a:t>
            </a:r>
          </a:p>
          <a:p>
            <a:r>
              <a:rPr lang="en-US" dirty="0"/>
              <a:t>Remove jewelry if </a:t>
            </a:r>
            <a:r>
              <a:rPr lang="en-US" dirty="0" smtClean="0"/>
              <a:t>possible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47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3" y="2276872"/>
            <a:ext cx="357064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943" y="1616931"/>
            <a:ext cx="3312368" cy="460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P</a:t>
            </a:r>
            <a:r>
              <a:rPr lang="en-GB" dirty="0" smtClean="0"/>
              <a:t>osition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5311" y="1523218"/>
            <a:ext cx="4675162" cy="4786101"/>
          </a:xfrm>
        </p:spPr>
        <p:txBody>
          <a:bodyPr>
            <a:noAutofit/>
          </a:bodyPr>
          <a:lstStyle/>
          <a:p>
            <a:r>
              <a:rPr lang="en-US" dirty="0"/>
              <a:t>Q</a:t>
            </a:r>
            <a:r>
              <a:rPr lang="en-US" dirty="0" smtClean="0"/>
              <a:t>uiet room</a:t>
            </a:r>
          </a:p>
          <a:p>
            <a:r>
              <a:rPr lang="en-US" dirty="0"/>
              <a:t>N</a:t>
            </a:r>
            <a:r>
              <a:rPr lang="en-US" dirty="0" smtClean="0"/>
              <a:t>o distractions</a:t>
            </a:r>
          </a:p>
          <a:p>
            <a:pPr lvl="0"/>
            <a:r>
              <a:rPr lang="en-US" dirty="0" smtClean="0"/>
              <a:t>Affected limb behind </a:t>
            </a:r>
            <a:r>
              <a:rPr lang="en-US" dirty="0"/>
              <a:t>the </a:t>
            </a:r>
            <a:r>
              <a:rPr lang="en-US" dirty="0" smtClean="0"/>
              <a:t>mirror : not visible</a:t>
            </a:r>
          </a:p>
          <a:p>
            <a:r>
              <a:rPr lang="en-US" dirty="0"/>
              <a:t>Unaffected limb </a:t>
            </a:r>
            <a:r>
              <a:rPr lang="en-US" dirty="0" smtClean="0"/>
              <a:t>in </a:t>
            </a:r>
            <a:r>
              <a:rPr lang="en-US" dirty="0"/>
              <a:t>front </a:t>
            </a:r>
            <a:r>
              <a:rPr lang="en-US" dirty="0" smtClean="0"/>
              <a:t>of mirror: not in </a:t>
            </a:r>
            <a:r>
              <a:rPr lang="en-US" dirty="0"/>
              <a:t>direct line of </a:t>
            </a:r>
            <a:r>
              <a:rPr lang="en-US" dirty="0" smtClean="0"/>
              <a:t>vision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same </a:t>
            </a:r>
            <a:r>
              <a:rPr lang="en-US" dirty="0" smtClean="0"/>
              <a:t>starting position for both limb</a:t>
            </a:r>
            <a:r>
              <a:rPr lang="en-GB" dirty="0" smtClean="0"/>
              <a:t>s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59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25" y="2253951"/>
            <a:ext cx="3427673" cy="29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493" y="1600200"/>
            <a:ext cx="4140215" cy="4711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Accepting the image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680519" cy="449309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Ensure you are not in the patients line of sight or </a:t>
            </a:r>
            <a:r>
              <a:rPr lang="en-US" dirty="0" smtClean="0"/>
              <a:t>reflection</a:t>
            </a:r>
            <a:endParaRPr lang="en-US" dirty="0"/>
          </a:p>
          <a:p>
            <a:pPr lvl="0"/>
            <a:r>
              <a:rPr lang="en-US" dirty="0" smtClean="0"/>
              <a:t>Ask the patient to lean forward, </a:t>
            </a:r>
            <a:r>
              <a:rPr lang="en-US" dirty="0"/>
              <a:t>look </a:t>
            </a:r>
            <a:r>
              <a:rPr lang="en-US" dirty="0" smtClean="0"/>
              <a:t>at the  </a:t>
            </a:r>
            <a:r>
              <a:rPr lang="en-US" dirty="0"/>
              <a:t>reflection of </a:t>
            </a:r>
            <a:r>
              <a:rPr lang="en-US" dirty="0" smtClean="0"/>
              <a:t>their limb without </a:t>
            </a:r>
            <a:r>
              <a:rPr lang="en-US" dirty="0"/>
              <a:t>moving either </a:t>
            </a:r>
            <a:r>
              <a:rPr lang="en-US" dirty="0" smtClean="0"/>
              <a:t>limb</a:t>
            </a:r>
          </a:p>
          <a:p>
            <a:r>
              <a:rPr lang="en-US" dirty="0" smtClean="0"/>
              <a:t>Ask patient to concentrate </a:t>
            </a:r>
            <a:r>
              <a:rPr lang="en-US" dirty="0"/>
              <a:t>on the reflection until </a:t>
            </a:r>
            <a:r>
              <a:rPr lang="en-US" dirty="0" smtClean="0"/>
              <a:t>they </a:t>
            </a:r>
            <a:r>
              <a:rPr lang="en-US" dirty="0"/>
              <a:t>feel comfortable with </a:t>
            </a:r>
            <a:r>
              <a:rPr lang="en-US" dirty="0" smtClean="0"/>
              <a:t>it</a:t>
            </a:r>
            <a:endParaRPr lang="en-GB" dirty="0"/>
          </a:p>
          <a:p>
            <a:pPr lvl="0"/>
            <a:endParaRPr lang="en-GB" dirty="0"/>
          </a:p>
          <a:p>
            <a:pPr marL="0" indent="0">
              <a:buNone/>
            </a:pP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64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Starting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Slowly start </a:t>
            </a:r>
            <a:r>
              <a:rPr lang="en-US" b="1" dirty="0"/>
              <a:t>congruent</a:t>
            </a:r>
            <a:r>
              <a:rPr lang="en-US" dirty="0"/>
              <a:t> movement of </a:t>
            </a:r>
            <a:r>
              <a:rPr lang="en-US" b="1" dirty="0"/>
              <a:t>both limbs</a:t>
            </a:r>
            <a:r>
              <a:rPr lang="en-US" dirty="0"/>
              <a:t> whilst </a:t>
            </a:r>
            <a:r>
              <a:rPr lang="en-US" b="1" dirty="0"/>
              <a:t>looking at the </a:t>
            </a:r>
            <a:r>
              <a:rPr lang="en-US" b="1" dirty="0" smtClean="0"/>
              <a:t>reflection</a:t>
            </a:r>
          </a:p>
          <a:p>
            <a:pPr lvl="0"/>
            <a:r>
              <a:rPr lang="en-US" dirty="0"/>
              <a:t>Start with </a:t>
            </a:r>
            <a:r>
              <a:rPr lang="en-US" b="1" dirty="0"/>
              <a:t>larger, pain free, smooth, bilateral </a:t>
            </a:r>
            <a:r>
              <a:rPr lang="en-US" b="1" dirty="0" smtClean="0"/>
              <a:t>movements</a:t>
            </a:r>
            <a:r>
              <a:rPr lang="en-US" dirty="0" smtClean="0"/>
              <a:t> 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erform </a:t>
            </a:r>
            <a:r>
              <a:rPr lang="en-US" dirty="0"/>
              <a:t>slowly with conscious </a:t>
            </a:r>
            <a:r>
              <a:rPr lang="en-US" dirty="0" smtClean="0"/>
              <a:t>attention</a:t>
            </a:r>
          </a:p>
          <a:p>
            <a:r>
              <a:rPr lang="en-US" dirty="0"/>
              <a:t>Exercise: at least 5 </a:t>
            </a:r>
            <a:r>
              <a:rPr lang="en-US" dirty="0" smtClean="0"/>
              <a:t>mins but </a:t>
            </a:r>
            <a:r>
              <a:rPr lang="en-US" dirty="0"/>
              <a:t>no longer than ten</a:t>
            </a:r>
          </a:p>
          <a:p>
            <a:pPr lvl="0"/>
            <a:endParaRPr lang="en-US" dirty="0" smtClean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04864"/>
            <a:ext cx="2808312" cy="374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4864"/>
            <a:ext cx="39107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817" y="1590672"/>
            <a:ext cx="3970784" cy="542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Refining movements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436" y="1700809"/>
            <a:ext cx="4398887" cy="381642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Regime </a:t>
            </a:r>
            <a:r>
              <a:rPr lang="en-US" dirty="0"/>
              <a:t>requires a lot of </a:t>
            </a:r>
            <a:r>
              <a:rPr lang="en-US" dirty="0" smtClean="0"/>
              <a:t>concentration/ </a:t>
            </a:r>
            <a:r>
              <a:rPr lang="en-US" dirty="0"/>
              <a:t>can be tiring if performed </a:t>
            </a:r>
            <a:r>
              <a:rPr lang="en-US" dirty="0" smtClean="0"/>
              <a:t>correctly</a:t>
            </a:r>
          </a:p>
          <a:p>
            <a:pPr marL="0" lvl="0" indent="0">
              <a:buNone/>
            </a:pPr>
            <a:endParaRPr lang="en-US" dirty="0" smtClean="0"/>
          </a:p>
          <a:p>
            <a:r>
              <a:rPr lang="en-US" dirty="0"/>
              <a:t>Progress to smaller, more complex </a:t>
            </a:r>
            <a:r>
              <a:rPr lang="en-US" dirty="0" smtClean="0"/>
              <a:t>movements</a:t>
            </a:r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6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204864"/>
            <a:ext cx="39107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817" y="1590672"/>
            <a:ext cx="3970784" cy="542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Advice to patient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779" y="1560510"/>
            <a:ext cx="4093021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If pain or stiffness becomes a problem whilst exercising:</a:t>
            </a:r>
          </a:p>
          <a:p>
            <a:r>
              <a:rPr lang="en-US" dirty="0" smtClean="0"/>
              <a:t>stop, look at the image without moving either limb until the pain settles</a:t>
            </a:r>
          </a:p>
          <a:p>
            <a:r>
              <a:rPr lang="en-US" dirty="0"/>
              <a:t>R</a:t>
            </a:r>
            <a:r>
              <a:rPr lang="en-US" dirty="0" smtClean="0"/>
              <a:t>ecommence as able</a:t>
            </a:r>
            <a:endParaRPr lang="en-GB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48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425076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</a:t>
            </a:r>
            <a:r>
              <a:rPr lang="en-GB" dirty="0"/>
              <a:t>F</a:t>
            </a:r>
            <a:r>
              <a:rPr lang="en-GB" dirty="0" smtClean="0"/>
              <a:t>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817" y="1590672"/>
            <a:ext cx="3970784" cy="542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Monitoring effect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1589556"/>
            <a:ext cx="3816424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Immediately after session note:</a:t>
            </a:r>
          </a:p>
          <a:p>
            <a:pPr lvl="0"/>
            <a:r>
              <a:rPr lang="en-US" dirty="0" smtClean="0"/>
              <a:t>if </a:t>
            </a:r>
            <a:r>
              <a:rPr lang="en-US" dirty="0"/>
              <a:t>and how long pain is relieved 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colour and temperature response</a:t>
            </a:r>
          </a:p>
          <a:p>
            <a:pPr lvl="0"/>
            <a:r>
              <a:rPr lang="en-US" dirty="0" smtClean="0"/>
              <a:t>any changes in stiffness/ feeling of ownership of limb </a:t>
            </a:r>
            <a:endParaRPr lang="en-GB" dirty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8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Mirror visual 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Advice to patient for home programme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GB" dirty="0"/>
          </a:p>
          <a:p>
            <a:pPr lvl="0"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72000" y="1772816"/>
            <a:ext cx="42338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Need a calm space and time to </a:t>
            </a:r>
            <a:r>
              <a:rPr lang="en-GB" altLang="en-US" sz="2800" dirty="0" smtClean="0"/>
              <a:t>concentrate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You can use a mirror on a wardrobe</a:t>
            </a:r>
            <a:endParaRPr lang="en-GB" altLang="en-US" sz="2800" dirty="0" smtClean="0"/>
          </a:p>
          <a:p>
            <a:endParaRPr lang="en-GB" alt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Repeat 4-9 times  daily</a:t>
            </a:r>
          </a:p>
          <a:p>
            <a:endParaRPr lang="en-GB" alt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5-10 </a:t>
            </a:r>
            <a:r>
              <a:rPr lang="en-GB" altLang="en-US" sz="2800" dirty="0"/>
              <a:t>minutes at a time to maintain </a:t>
            </a:r>
            <a:r>
              <a:rPr lang="en-GB" altLang="en-US" sz="2800" dirty="0" smtClean="0"/>
              <a:t>concentration</a:t>
            </a:r>
          </a:p>
          <a:p>
            <a:endParaRPr lang="en-GB" altLang="en-US" sz="2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17615"/>
            <a:ext cx="2500370" cy="33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52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445</Words>
  <Application>Microsoft Office PowerPoint</Application>
  <PresentationFormat>On-screen Show (4:3)</PresentationFormat>
  <Paragraphs>139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Mirror Visual Feedback</vt:lpstr>
      <vt:lpstr>Mirror Visual Feedback</vt:lpstr>
      <vt:lpstr>Mirror Visual Feedback</vt:lpstr>
      <vt:lpstr>Mirror Visual Feedback</vt:lpstr>
      <vt:lpstr>Mirror Visual Feedback</vt:lpstr>
      <vt:lpstr>Mirror Visual Feedback</vt:lpstr>
      <vt:lpstr>Mirror Visual Feedback</vt:lpstr>
      <vt:lpstr>Mirror Visual Feedback</vt:lpstr>
      <vt:lpstr>Mirror visual feedback</vt:lpstr>
      <vt:lpstr>Mirror Visual Feedback</vt:lpstr>
      <vt:lpstr>Mirror Visual Feedback  </vt:lpstr>
      <vt:lpstr>M V F Tips</vt:lpstr>
    </vt:vector>
  </TitlesOfParts>
  <Company>RLBUHT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Gillespie Sharon (RQ6) RLBUHT</dc:creator>
  <cp:lastModifiedBy>Gillespie Sharon (RQ6) RLBUHT</cp:lastModifiedBy>
  <cp:revision>43</cp:revision>
  <cp:lastPrinted>2016-06-14T12:02:38Z</cp:lastPrinted>
  <dcterms:created xsi:type="dcterms:W3CDTF">2013-12-12T16:31:06Z</dcterms:created>
  <dcterms:modified xsi:type="dcterms:W3CDTF">2019-03-12T10:15:54Z</dcterms:modified>
</cp:coreProperties>
</file>